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70752EE9-5958-4F5E-B788-CD2CD9A00962}">
  <a:tblStyle styleId="{70752EE9-5958-4F5E-B788-CD2CD9A00962}" styleName="Table_0"/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5.png"/><Relationship Id="rId4" Type="http://schemas.openxmlformats.org/officeDocument/2006/relationships/image" Target="../media/image06.png"/><Relationship Id="rId5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Relationship Id="rId5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Spawning Season 2014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Jake Heare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Shape 155"/>
          <p:cNvGraphicFramePr/>
          <p:nvPr/>
        </p:nvGraphicFramePr>
        <p:xfrm>
          <a:off x="0" y="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472800"/>
                <a:gridCol w="472800"/>
                <a:gridCol w="472800"/>
                <a:gridCol w="472800"/>
                <a:gridCol w="472800"/>
                <a:gridCol w="472800"/>
              </a:tblGrid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5/28/2014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6/4/2014</a:t>
                      </a:r>
                    </a:p>
                  </a:txBody>
                  <a:tcPr marT="19050" marB="19050" marR="28575" marL="28575" anchor="b"/>
                </a:tc>
              </a:tr>
              <a:tr h="1105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Site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Manchester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Manchester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Manchester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Manchester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Manchester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Temp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9.5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N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43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15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32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90</a:t>
                      </a:r>
                    </a:p>
                  </a:txBody>
                  <a:tcPr marT="19050" marB="19050" marR="28575" marL="28575" anchor="b"/>
                </a:tc>
              </a:tr>
              <a:tr h="1105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H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55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11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23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89</a:t>
                      </a:r>
                    </a:p>
                  </a:txBody>
                  <a:tcPr marT="19050" marB="19050" marR="28575" marL="28575" anchor="b"/>
                </a:tc>
              </a:tr>
              <a:tr h="1105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60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</a:t>
                      </a:r>
                    </a:p>
                  </a:txBody>
                  <a:tcPr marT="19050" marB="19050" marR="28575" marL="28575" anchor="b"/>
                </a:tc>
              </a:tr>
              <a:tr h="23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31</a:t>
                      </a:r>
                    </a:p>
                  </a:txBody>
                  <a:tcPr marT="19050" marB="19050" marR="28575" marL="28575" anchor="b"/>
                </a:tc>
              </a:tr>
              <a:tr h="926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94</a:t>
                      </a:r>
                    </a:p>
                  </a:txBody>
                  <a:tcPr marT="19050" marB="19050" marR="28575" marL="28575" anchor="b"/>
                </a:tc>
              </a:tr>
              <a:tr h="1105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  <p:graphicFrame>
        <p:nvGraphicFramePr>
          <p:cNvPr id="156" name="Shape 156"/>
          <p:cNvGraphicFramePr/>
          <p:nvPr/>
        </p:nvGraphicFramePr>
        <p:xfrm>
          <a:off x="288720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495425"/>
                <a:gridCol w="495425"/>
                <a:gridCol w="495425"/>
                <a:gridCol w="495425"/>
                <a:gridCol w="495425"/>
                <a:gridCol w="495425"/>
              </a:tblGrid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5/15/2014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5/29/2014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6/5/2014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Site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Oyster Bay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Oyster Bay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Oyster Bay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Oyster Bay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Oyster Bay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Temp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N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52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67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2.99%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1.49%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H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79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89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1.12%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2.25%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60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12</a:t>
                      </a:r>
                    </a:p>
                  </a:txBody>
                  <a:tcPr marT="19050" marB="19050" marR="28575" marL="28575" anchor="b"/>
                </a:tc>
              </a:tr>
              <a:tr h="2743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21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93</a:t>
                      </a:r>
                    </a:p>
                  </a:txBody>
                  <a:tcPr marT="19050" marB="19050" marR="28575" marL="28575" anchor="b"/>
                </a:tc>
              </a:tr>
              <a:tr h="1349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5.38%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2.15%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  <p:graphicFrame>
        <p:nvGraphicFramePr>
          <p:cNvPr id="157" name="Shape 157"/>
          <p:cNvGraphicFramePr/>
          <p:nvPr/>
        </p:nvGraphicFramePr>
        <p:xfrm>
          <a:off x="5937450" y="-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534425"/>
                <a:gridCol w="534425"/>
                <a:gridCol w="534425"/>
                <a:gridCol w="534425"/>
                <a:gridCol w="534425"/>
                <a:gridCol w="534425"/>
              </a:tblGrid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5/16/2014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6/6/2014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Site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Fidalgo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Fidalgo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Fidalgo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Fidalgo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Fidalgo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Temp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N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59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36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110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97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1.03%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H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58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33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83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91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13-16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1-4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5-8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9-12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Brooders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Gaping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77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53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Dead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</a:t>
                      </a:r>
                    </a:p>
                  </a:txBody>
                  <a:tcPr marT="19050" marB="19050" marR="28575" marL="28575" anchor="b"/>
                </a:tc>
              </a:tr>
              <a:tr h="267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Closed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39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26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43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Total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93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104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97</a:t>
                      </a:r>
                    </a:p>
                  </a:txBody>
                  <a:tcPr marT="19050" marB="19050" marR="28575" marL="28575" anchor="b"/>
                </a:tc>
              </a:tr>
              <a:tr h="1439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% Brooding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0.00%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Temperature vs. # of Brooders</a:t>
            </a:r>
          </a:p>
        </p:txBody>
      </p:sp>
      <p:pic>
        <p:nvPicPr>
          <p:cNvPr id="34" name="Shape 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00950"/>
            <a:ext cx="3173925" cy="2271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Shape 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9700" y="2862675"/>
            <a:ext cx="3173925" cy="2280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3625" y="1155212"/>
            <a:ext cx="3173925" cy="19625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" name="Shape 37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38" name="Shape 38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40" name="Shape 40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41" name="Shape 41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" name="Shape 44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5" name="Shape 45"/>
          <p:cNvSpPr txBox="1"/>
          <p:nvPr/>
        </p:nvSpPr>
        <p:spPr>
          <a:xfrm>
            <a:off x="604625" y="2862675"/>
            <a:ext cx="1976999" cy="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600"/>
              <a:t>4/30/20144 5/14/2014  5/21/2014     5/28/2014     6/4/2014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46" name="Shape 46"/>
          <p:cNvGraphicFramePr/>
          <p:nvPr/>
        </p:nvGraphicFramePr>
        <p:xfrm>
          <a:off x="3107912" y="4704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399500"/>
                <a:gridCol w="399500"/>
                <a:gridCol w="399500"/>
                <a:gridCol w="399500"/>
                <a:gridCol w="399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5/15/2014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5/29/2014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       6/5/2014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  <p:graphicFrame>
        <p:nvGraphicFramePr>
          <p:cNvPr id="47" name="Shape 47"/>
          <p:cNvGraphicFramePr/>
          <p:nvPr/>
        </p:nvGraphicFramePr>
        <p:xfrm>
          <a:off x="6287500" y="2733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394075"/>
                <a:gridCol w="394075"/>
                <a:gridCol w="394075"/>
                <a:gridCol w="394075"/>
                <a:gridCol w="3940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5/16/2014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6/6/2014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Shape 53"/>
          <p:cNvGrpSpPr/>
          <p:nvPr/>
        </p:nvGrpSpPr>
        <p:grpSpPr>
          <a:xfrm>
            <a:off x="-1" y="4158437"/>
            <a:ext cx="1460547" cy="985059"/>
            <a:chOff x="3767400" y="1395725"/>
            <a:chExt cx="1569300" cy="1134599"/>
          </a:xfrm>
        </p:grpSpPr>
        <p:sp>
          <p:nvSpPr>
            <p:cNvPr id="54" name="Shape 54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56" name="Shape 56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57" name="Shape 57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1" name="Shape 61"/>
          <p:cNvSpPr txBox="1"/>
          <p:nvPr/>
        </p:nvSpPr>
        <p:spPr>
          <a:xfrm>
            <a:off x="1664400" y="4327425"/>
            <a:ext cx="5896800" cy="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000"/>
              <a:t>4/30/2014	  5/14/2014	      5/21/2014	          5/28/2014                6/4/2014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Shape 67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68" name="Shape 68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70" name="Shape 70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71" name="Shape 71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aphicFrame>
        <p:nvGraphicFramePr>
          <p:cNvPr id="75" name="Shape 75"/>
          <p:cNvGraphicFramePr/>
          <p:nvPr/>
        </p:nvGraphicFramePr>
        <p:xfrm>
          <a:off x="1636800" y="4289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1157650"/>
                <a:gridCol w="1157650"/>
                <a:gridCol w="1157650"/>
                <a:gridCol w="1157650"/>
                <a:gridCol w="115765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5/15/2014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5/29/2014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       6/5/2014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Shape 81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82" name="Shape 82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84" name="Shape 84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85" name="Shape 85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aphicFrame>
        <p:nvGraphicFramePr>
          <p:cNvPr id="89" name="Shape 89"/>
          <p:cNvGraphicFramePr/>
          <p:nvPr/>
        </p:nvGraphicFramePr>
        <p:xfrm>
          <a:off x="1735275" y="4276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1135250"/>
                <a:gridCol w="1135250"/>
                <a:gridCol w="1135250"/>
                <a:gridCol w="1135250"/>
                <a:gridCol w="113525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5/16/2014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6/6/2014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Mortalities Vs. Temperature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580045" cy="22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4175" y="2321650"/>
            <a:ext cx="3580000" cy="22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64000" y="0"/>
            <a:ext cx="3580000" cy="22136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" name="Shape 98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99" name="Shape 99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101" name="Shape 101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102" name="Shape 102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6" name="Shape 106"/>
          <p:cNvSpPr txBox="1"/>
          <p:nvPr/>
        </p:nvSpPr>
        <p:spPr>
          <a:xfrm>
            <a:off x="757175" y="1789325"/>
            <a:ext cx="2143500" cy="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600"/>
              <a:t>4/30/2014    5/14/2014      5/21/2014        5/28/2014      6/4/2014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107" name="Shape 107"/>
          <p:cNvGraphicFramePr/>
          <p:nvPr/>
        </p:nvGraphicFramePr>
        <p:xfrm>
          <a:off x="3420412" y="4126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458600"/>
                <a:gridCol w="458600"/>
                <a:gridCol w="458600"/>
                <a:gridCol w="458600"/>
                <a:gridCol w="4586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5/15/2014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5/29/2014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          6/5/2014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  <p:graphicFrame>
        <p:nvGraphicFramePr>
          <p:cNvPr id="108" name="Shape 108"/>
          <p:cNvGraphicFramePr/>
          <p:nvPr/>
        </p:nvGraphicFramePr>
        <p:xfrm>
          <a:off x="6246725" y="1789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443675"/>
                <a:gridCol w="443675"/>
                <a:gridCol w="443675"/>
                <a:gridCol w="443675"/>
                <a:gridCol w="4436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5/16/2014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5/24/2014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5/30/2014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600"/>
                        <a:t>6/6/2014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4" name="Shape 114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115" name="Shape 115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117" name="Shape 117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118" name="Shape 118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2" name="Shape 122"/>
          <p:cNvSpPr txBox="1"/>
          <p:nvPr/>
        </p:nvSpPr>
        <p:spPr>
          <a:xfrm>
            <a:off x="1664400" y="4327425"/>
            <a:ext cx="5896800" cy="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000"/>
              <a:t>4/30/2014	  5/14/2014	      5/21/2014	          5/28/2014                6/4/2014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8" name="Shape 128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129" name="Shape 129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131" name="Shape 131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132" name="Shape 132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aphicFrame>
        <p:nvGraphicFramePr>
          <p:cNvPr id="136" name="Shape 136"/>
          <p:cNvGraphicFramePr/>
          <p:nvPr/>
        </p:nvGraphicFramePr>
        <p:xfrm>
          <a:off x="1636800" y="4289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1157650"/>
                <a:gridCol w="1157650"/>
                <a:gridCol w="1157650"/>
                <a:gridCol w="1157650"/>
                <a:gridCol w="115765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5/15/2014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5/29/2014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       6/5/2014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2" name="Shape 142"/>
          <p:cNvGrpSpPr/>
          <p:nvPr/>
        </p:nvGrpSpPr>
        <p:grpSpPr>
          <a:xfrm>
            <a:off x="0" y="4008900"/>
            <a:ext cx="1569300" cy="1134599"/>
            <a:chOff x="3767400" y="1395725"/>
            <a:chExt cx="1569300" cy="1134599"/>
          </a:xfrm>
        </p:grpSpPr>
        <p:sp>
          <p:nvSpPr>
            <p:cNvPr id="143" name="Shape 143"/>
            <p:cNvSpPr/>
            <p:nvPr/>
          </p:nvSpPr>
          <p:spPr>
            <a:xfrm>
              <a:off x="3767400" y="1395725"/>
              <a:ext cx="1569300" cy="1134599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" name="Shape 144"/>
            <p:cNvSpPr txBox="1"/>
            <p:nvPr/>
          </p:nvSpPr>
          <p:spPr>
            <a:xfrm>
              <a:off x="3923700" y="1395725"/>
              <a:ext cx="1412999" cy="1134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Northern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Dabob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Southern Pop</a:t>
              </a:r>
            </a:p>
            <a:p>
              <a:pPr indent="-279400" lvl="0" marL="457200" rtl="0">
                <a:lnSpc>
                  <a:spcPct val="200000"/>
                </a:lnSpc>
                <a:spcBef>
                  <a:spcPts val="0"/>
                </a:spcBef>
                <a:buSzPct val="100000"/>
                <a:buChar char="●"/>
              </a:pPr>
              <a:r>
                <a:rPr lang="en" sz="800"/>
                <a:t>Temperature</a:t>
              </a:r>
            </a:p>
          </p:txBody>
        </p:sp>
        <p:grpSp>
          <p:nvGrpSpPr>
            <p:cNvPr id="145" name="Shape 145"/>
            <p:cNvGrpSpPr/>
            <p:nvPr/>
          </p:nvGrpSpPr>
          <p:grpSpPr>
            <a:xfrm>
              <a:off x="3892650" y="1480975"/>
              <a:ext cx="163200" cy="899700"/>
              <a:chOff x="3247275" y="1168475"/>
              <a:chExt cx="163200" cy="899700"/>
            </a:xfrm>
          </p:grpSpPr>
          <p:sp>
            <p:nvSpPr>
              <p:cNvPr id="146" name="Shape 146"/>
              <p:cNvSpPr/>
              <p:nvPr/>
            </p:nvSpPr>
            <p:spPr>
              <a:xfrm>
                <a:off x="3247275" y="1168475"/>
                <a:ext cx="163200" cy="149400"/>
              </a:xfrm>
              <a:prstGeom prst="rect">
                <a:avLst/>
              </a:prstGeom>
              <a:solidFill>
                <a:srgbClr val="FF00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3247275" y="1418025"/>
                <a:ext cx="163200" cy="149400"/>
              </a:xfrm>
              <a:prstGeom prst="rect">
                <a:avLst/>
              </a:prstGeom>
              <a:solidFill>
                <a:srgbClr val="FF9900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3247275" y="1667575"/>
                <a:ext cx="163200" cy="149400"/>
              </a:xfrm>
              <a:prstGeom prst="rect">
                <a:avLst/>
              </a:prstGeom>
              <a:solidFill>
                <a:srgbClr val="6AA84F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3247275" y="1918775"/>
                <a:ext cx="163200" cy="149400"/>
              </a:xfrm>
              <a:prstGeom prst="rect">
                <a:avLst/>
              </a:prstGeom>
              <a:solidFill>
                <a:srgbClr val="4A86E8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</p:grpSp>
      <p:graphicFrame>
        <p:nvGraphicFramePr>
          <p:cNvPr id="150" name="Shape 150"/>
          <p:cNvGraphicFramePr/>
          <p:nvPr/>
        </p:nvGraphicFramePr>
        <p:xfrm>
          <a:off x="1735275" y="4276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{70752EE9-5958-4F5E-B788-CD2CD9A00962}</a:tableStyleId>
              </a:tblPr>
              <a:tblGrid>
                <a:gridCol w="1135250"/>
                <a:gridCol w="1135250"/>
                <a:gridCol w="1135250"/>
                <a:gridCol w="1135250"/>
                <a:gridCol w="113525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5/16/2014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5/24/2014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5/30/2014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6/6/2014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